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Instrument Sans Medium" panose="020B0604020202020204" charset="0"/>
      <p:regular r:id="rId15"/>
    </p:embeddedFont>
    <p:embeddedFont>
      <p:font typeface="Instrument Sans Semi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8055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459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Optimizing MNIST Classification Using CUDA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0367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Exploring GPU-accelerated deep learning techniques for MNIST digit recognition.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6846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By: Saad Nadeem, Mustafa Iqbal, Hassaan Anwar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30268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Instructor: Imran Ashraf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9207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Course: High Performance Computing Using GPUs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656630"/>
            <a:ext cx="9129951" cy="64835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18772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2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304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30987"/>
            <a:ext cx="6488311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Conclusion &amp; Key Takeaways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793790" y="4239458"/>
            <a:ext cx="433745" cy="433745"/>
          </a:xfrm>
          <a:prstGeom prst="roundRect">
            <a:avLst>
              <a:gd name="adj" fmla="val 40006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420297" y="4239458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Insights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420297" y="4656296"/>
            <a:ext cx="579858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CUDA acceleration drastically reduces training times.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1420297" y="5032058"/>
            <a:ext cx="579858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Batch size tuning optimizes speed-accuracy trade-offs.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1420297" y="5407819"/>
            <a:ext cx="579858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cuBLAS with TF32 offers a scalable high-performance solution.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1420297" y="6091952"/>
            <a:ext cx="579858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Manual WMMA usage demands careful precision management.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1420297" y="6776085"/>
            <a:ext cx="579858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OpenACC eases GPU porting but limits end-to-end speedup.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7411641" y="4239458"/>
            <a:ext cx="433745" cy="433745"/>
          </a:xfrm>
          <a:prstGeom prst="roundRect">
            <a:avLst>
              <a:gd name="adj" fmla="val 40006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8038148" y="4239458"/>
            <a:ext cx="3069550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Bottlenecks Identified: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8038148" y="4656296"/>
            <a:ext cx="579858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Per-sample training (V1–V2)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8038148" y="5080278"/>
            <a:ext cx="579858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Excessive cudaMemcpy, cudaMalloc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8038148" y="5504259"/>
            <a:ext cx="579858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What Worked: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8038148" y="5928241"/>
            <a:ext cx="579858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Batching (huge impact)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8038148" y="6352223"/>
            <a:ext cx="579858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Kernel fusion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8038148" y="6776204"/>
            <a:ext cx="579858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Double buffering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8038148" y="7200186"/>
            <a:ext cx="579858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Tensor Cores (only with precision care)</a:t>
            </a:r>
            <a:endParaRPr lang="en-US" sz="15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sign with black text and words&#10;&#10;AI-generated content may be incorrect.">
            <a:extLst>
              <a:ext uri="{FF2B5EF4-FFF2-40B4-BE49-F238E27FC236}">
                <a16:creationId xmlns:a16="http://schemas.microsoft.com/office/drawing/2014/main" id="{003BEC01-7821-00C4-BA94-47A4BC083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12344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276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792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42310"/>
            <a:ext cx="6587490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Overview &amp; Dataset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93790" y="4186357"/>
            <a:ext cx="6419374" cy="1176099"/>
          </a:xfrm>
          <a:prstGeom prst="roundRect">
            <a:avLst>
              <a:gd name="adj" fmla="val 15622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97863" y="4390430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Goal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97863" y="4831675"/>
            <a:ext cx="601122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Speed up MNIST classification using neural networks on GPUs.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417237" y="4186357"/>
            <a:ext cx="6419374" cy="1176099"/>
          </a:xfrm>
          <a:prstGeom prst="roundRect">
            <a:avLst>
              <a:gd name="adj" fmla="val 15622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621310" y="4390430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Dataset Details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21310" y="4831675"/>
            <a:ext cx="601122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60k training and 10k testing 28×28 grayscale digit images.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93790" y="5566529"/>
            <a:ext cx="6419374" cy="1972389"/>
          </a:xfrm>
          <a:prstGeom prst="roundRect">
            <a:avLst>
              <a:gd name="adj" fmla="val 9315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97863" y="577060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Baseline Setup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97863" y="6211848"/>
            <a:ext cx="601122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Sequential CPU C implementation for performance comparison.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417237" y="5566529"/>
            <a:ext cx="6419374" cy="1972389"/>
          </a:xfrm>
          <a:prstGeom prst="roundRect">
            <a:avLst>
              <a:gd name="adj" fmla="val 9315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7621310" y="577060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Evaluation Metrics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621310" y="6211848"/>
            <a:ext cx="601122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Execution time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621310" y="6609993"/>
            <a:ext cx="601122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Accuracy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621310" y="7008138"/>
            <a:ext cx="601122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GPU utilization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84048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1390" y="1937504"/>
            <a:ext cx="76683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V1 - Sequential CPU Baseline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4451390" y="324159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460" y="3284101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188506" y="32415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Network Structure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5188506" y="3732014"/>
            <a:ext cx="38421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Single hidden layer with 128 neurons using ReLU and Softmax.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9257467" y="324159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2537" y="3284101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994583" y="32415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Performance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994583" y="3732014"/>
            <a:ext cx="38421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Training time: </a:t>
            </a: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23.48s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per sample without batching.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4451390" y="493978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6460" y="4982289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188506" y="49397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Hotspots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5188506" y="5430203"/>
            <a:ext cx="86481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Forward pass dominates runtime (~66%), backward pass( ~32%.)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5188506" y="5929193"/>
            <a:ext cx="86481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All math done via nested loops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9692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V2 - Naive CUDA Implementation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081457"/>
            <a:ext cx="32527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Parallelization Approach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66260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Matrix ops, activations, gradients parallelized using CUDA kernels.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59247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Per-sample training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034677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Kernels: matrixMul, relu, softmax, gradients, updateParams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30814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Issues Identified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42721" y="366260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Excessive host-device transfers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446770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 shared memory or memory coalescing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527280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Worse performance (</a:t>
            </a: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37.63s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) than CPU baseline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620268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Speedup: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0.62× (slower than CPU)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2230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V3 - Optimized CUDA with Batching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35179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017306" y="33351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Optimizations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82559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Double buffering, asynchronous parameter updates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017306" y="426779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Memory-mapped I/O, kernel fusion of FC + ReLU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017306" y="470999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Static gradient buffers, pinned memory, aligned allocations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0190" y="5554861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7017306" y="55548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Batch Size Trade-offs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017306" y="604527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Batch size 32 balances speed and accuracy.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017306" y="65442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Execution time:</a:t>
            </a: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0.675s; Speedup: 34.79×; Accuracy: 91.25%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440" y="0"/>
            <a:ext cx="768096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5356" y="2556510"/>
            <a:ext cx="5219700" cy="31165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696278"/>
            <a:ext cx="57276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Batch Size Impact on Performance</a:t>
            </a:r>
            <a:endParaRPr lang="en-US" sz="44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2453997"/>
            <a:ext cx="5727621" cy="275451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5463659"/>
            <a:ext cx="57276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Smaller batches yield higher accuracy but slower speed. Larger batches run faster with slight accuracy drop.</a:t>
            </a:r>
            <a:endParaRPr lang="en-US" sz="1750" dirty="0"/>
          </a:p>
        </p:txBody>
      </p:sp>
      <p:sp>
        <p:nvSpPr>
          <p:cNvPr id="7" name="Text 2"/>
          <p:cNvSpPr/>
          <p:nvPr/>
        </p:nvSpPr>
        <p:spPr>
          <a:xfrm>
            <a:off x="793790" y="6807517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Optimal batch size roughly 32–64 for balanced outcomes.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5940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V4 - Tensor Cores with WMMA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7227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017306" y="29722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Implementation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462695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Full rewrite of matrix operations in FP16 using WMMA and __half precision.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670465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017306" y="4670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516088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Significant accuracy loss due to low precision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017306" y="560308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 native FP32 support limits stability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017306" y="604527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Loss scaling and mixed precision needed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017306" y="654427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Conclusion: Fast but impractical for accuracy-sensitive MNIST task.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97762"/>
            <a:ext cx="73587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V5 - OpenACC GPU Porting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73517"/>
            <a:ext cx="31207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Implementation Details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5466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Forward pass and softmax ported to GPU using OpenACC pragmas.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8453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#pragma acc parallel loop, acc_malloc, acc_memcpy_to_device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68964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Explicit data management functions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373517"/>
            <a:ext cx="31712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Strengths &amp; Limitations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395466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Easy to write and maintain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39685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Speedup limited to forward pass only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83905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Backpropagation remains CPU-bound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28125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 batching or kernel fusion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35887"/>
            <a:ext cx="96987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V6 - cuBLAS with TF32 Tensor Cores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11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927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Batch-aware cublasGemmEx calls with TF32 precision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3498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Merged addBiasWithOptionalReLU kernel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7718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Work and data transfer overlap using custom CUDA streams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611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Performance Metrics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1927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Execution time: </a:t>
            </a: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0.560s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41.07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× speedup vs baseline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3267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Accuracy: </a:t>
            </a: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91.30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%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523</Words>
  <Application>Microsoft Office PowerPoint</Application>
  <PresentationFormat>Custom</PresentationFormat>
  <Paragraphs>98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Instrument Sans Medium</vt:lpstr>
      <vt:lpstr>Instrument Sans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Saad Nadeem</cp:lastModifiedBy>
  <cp:revision>2</cp:revision>
  <dcterms:created xsi:type="dcterms:W3CDTF">2025-04-22T09:59:12Z</dcterms:created>
  <dcterms:modified xsi:type="dcterms:W3CDTF">2025-04-22T10:04:46Z</dcterms:modified>
</cp:coreProperties>
</file>